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0" r:id="rId5"/>
    <p:sldId id="256" r:id="rId6"/>
    <p:sldId id="261" r:id="rId7"/>
    <p:sldId id="257" r:id="rId8"/>
    <p:sldId id="258" r:id="rId9"/>
    <p:sldId id="259" r:id="rId10"/>
    <p:sldId id="264" r:id="rId11"/>
    <p:sldId id="279" r:id="rId12"/>
  </p:sldIdLst>
  <p:sldSz cx="12192000" cy="6858000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89"/>
    <a:srgbClr val="9966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914" autoAdjust="0"/>
  </p:normalViewPr>
  <p:slideViewPr>
    <p:cSldViewPr>
      <p:cViewPr>
        <p:scale>
          <a:sx n="112" d="100"/>
          <a:sy n="112" d="100"/>
        </p:scale>
        <p:origin x="-26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куб. м</a:t>
            </a:r>
          </a:p>
        </c:rich>
      </c:tx>
      <c:layout>
        <c:manualLayout>
          <c:xMode val="edge"/>
          <c:yMode val="edge"/>
          <c:x val="0.47649485853789464"/>
          <c:y val="1.506312914255152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3241262070772594E-2"/>
          <c:y val="0.22387064733635129"/>
          <c:w val="0.92403277242719195"/>
          <c:h val="0.48874890509753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11.157999999999999</c:v>
                </c:pt>
                <c:pt idx="1">
                  <c:v>8.331999999999999</c:v>
                </c:pt>
                <c:pt idx="2">
                  <c:v>16.433</c:v>
                </c:pt>
                <c:pt idx="3">
                  <c:v>7.1749999999999998</c:v>
                </c:pt>
                <c:pt idx="4">
                  <c:v>7.24</c:v>
                </c:pt>
                <c:pt idx="5">
                  <c:v>11.37</c:v>
                </c:pt>
                <c:pt idx="6">
                  <c:v>11.37</c:v>
                </c:pt>
                <c:pt idx="7">
                  <c:v>10.37</c:v>
                </c:pt>
                <c:pt idx="8">
                  <c:v>10.943999999999999</c:v>
                </c:pt>
                <c:pt idx="9">
                  <c:v>12.37</c:v>
                </c:pt>
                <c:pt idx="10">
                  <c:v>13.37</c:v>
                </c:pt>
                <c:pt idx="11">
                  <c:v>20.37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EC-4FC4-BEB7-2616A7511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14"/>
        <c:axId val="182180096"/>
        <c:axId val="137854976"/>
        <c:extLst xmlns:c16r2="http://schemas.microsoft.com/office/drawing/2015/06/chart"/>
      </c:barChart>
      <c:catAx>
        <c:axId val="182180096"/>
        <c:scaling>
          <c:orientation val="minMax"/>
        </c:scaling>
        <c:delete val="0"/>
        <c:axPos val="b"/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9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854976"/>
        <c:crosses val="autoZero"/>
        <c:auto val="1"/>
        <c:lblAlgn val="ctr"/>
        <c:lblOffset val="100"/>
        <c:noMultiLvlLbl val="0"/>
      </c:catAx>
      <c:valAx>
        <c:axId val="13785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180096"/>
        <c:crosses val="autoZero"/>
        <c:crossBetween val="between"/>
      </c:valAx>
      <c:spPr>
        <a:noFill/>
        <a:ln>
          <a:noFill/>
        </a:ln>
        <a:effectLst>
          <a:softEdge rad="0"/>
        </a:effectLst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куб. м</a:t>
            </a:r>
          </a:p>
        </c:rich>
      </c:tx>
      <c:layout>
        <c:manualLayout>
          <c:xMode val="edge"/>
          <c:yMode val="edge"/>
          <c:x val="0.48126983385746208"/>
          <c:y val="8.7179484521495158E-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11.157999999999999</c:v>
                </c:pt>
                <c:pt idx="1">
                  <c:v>8.331999999999999</c:v>
                </c:pt>
                <c:pt idx="2">
                  <c:v>16.433</c:v>
                </c:pt>
                <c:pt idx="3">
                  <c:v>7.1749999999999998</c:v>
                </c:pt>
                <c:pt idx="4">
                  <c:v>7.24</c:v>
                </c:pt>
                <c:pt idx="5">
                  <c:v>11.37</c:v>
                </c:pt>
                <c:pt idx="6">
                  <c:v>11.37</c:v>
                </c:pt>
                <c:pt idx="7">
                  <c:v>10.37</c:v>
                </c:pt>
                <c:pt idx="8">
                  <c:v>10.943999999999999</c:v>
                </c:pt>
                <c:pt idx="9">
                  <c:v>12.37</c:v>
                </c:pt>
                <c:pt idx="10">
                  <c:v>13.37</c:v>
                </c:pt>
                <c:pt idx="11">
                  <c:v>20.805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41-414C-B0F7-A9D62ADF6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14"/>
        <c:axId val="145540224"/>
        <c:axId val="145542144"/>
        <c:extLst xmlns:c16r2="http://schemas.microsoft.com/office/drawing/2015/06/chart"/>
      </c:barChart>
      <c:catAx>
        <c:axId val="14554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9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542144"/>
        <c:crosses val="autoZero"/>
        <c:auto val="1"/>
        <c:lblAlgn val="ctr"/>
        <c:lblOffset val="100"/>
        <c:noMultiLvlLbl val="0"/>
      </c:catAx>
      <c:valAx>
        <c:axId val="1455421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540224"/>
        <c:crosses val="autoZero"/>
        <c:crossBetween val="between"/>
      </c:valAx>
      <c:spPr>
        <a:noFill/>
        <a:ln>
          <a:noFill/>
        </a:ln>
        <a:effectLst>
          <a:softEdge rad="0"/>
        </a:effectLst>
      </c:spPr>
    </c:plotArea>
    <c:legend>
      <c:legendPos val="b"/>
      <c:layout>
        <c:manualLayout>
          <c:xMode val="edge"/>
          <c:yMode val="edge"/>
          <c:x val="0.38133195595913394"/>
          <c:y val="0.86257284177649207"/>
          <c:w val="0.30600888114834263"/>
          <c:h val="9.13495353105419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Квт/ч</a:t>
            </a:r>
          </a:p>
        </c:rich>
      </c:tx>
      <c:layout>
        <c:manualLayout>
          <c:xMode val="edge"/>
          <c:yMode val="edge"/>
          <c:x val="0.4444832116908956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116934454730255"/>
          <c:y val="0.2051410930961492"/>
          <c:w val="0.85667151847992862"/>
          <c:h val="0.44571957700915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2355</c:v>
                </c:pt>
                <c:pt idx="1">
                  <c:v>2528</c:v>
                </c:pt>
                <c:pt idx="2">
                  <c:v>2521</c:v>
                </c:pt>
                <c:pt idx="3">
                  <c:v>2483</c:v>
                </c:pt>
                <c:pt idx="4">
                  <c:v>2229</c:v>
                </c:pt>
                <c:pt idx="5">
                  <c:v>2229</c:v>
                </c:pt>
                <c:pt idx="6">
                  <c:v>3548</c:v>
                </c:pt>
                <c:pt idx="7">
                  <c:v>2719</c:v>
                </c:pt>
                <c:pt idx="8">
                  <c:v>2957</c:v>
                </c:pt>
                <c:pt idx="9">
                  <c:v>2241</c:v>
                </c:pt>
                <c:pt idx="10">
                  <c:v>2982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58-487D-8EED-C3350B990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14"/>
        <c:axId val="240135168"/>
        <c:axId val="240136960"/>
        <c:extLst xmlns:c16r2="http://schemas.microsoft.com/office/drawing/2015/06/chart"/>
      </c:barChart>
      <c:catAx>
        <c:axId val="2401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9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136960"/>
        <c:crosses val="autoZero"/>
        <c:auto val="1"/>
        <c:lblAlgn val="ctr"/>
        <c:lblOffset val="100"/>
        <c:noMultiLvlLbl val="0"/>
      </c:catAx>
      <c:valAx>
        <c:axId val="240136960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13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/>
              <a:t>Г. кал</a:t>
            </a:r>
          </a:p>
        </c:rich>
      </c:tx>
      <c:layout>
        <c:manualLayout>
          <c:xMode val="edge"/>
          <c:yMode val="edge"/>
          <c:x val="0.45590765349143986"/>
          <c:y val="3.589280319810676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658315652109044E-2"/>
          <c:y val="0.15505572268661816"/>
          <c:w val="0.93281722210625639"/>
          <c:h val="0.54792889385617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19.534000000000002</c:v>
                </c:pt>
                <c:pt idx="1">
                  <c:v>13.204000000000001</c:v>
                </c:pt>
                <c:pt idx="2">
                  <c:v>10.509</c:v>
                </c:pt>
                <c:pt idx="3">
                  <c:v>9.5640000000000001</c:v>
                </c:pt>
                <c:pt idx="4">
                  <c:v>8.7720000000000002</c:v>
                </c:pt>
                <c:pt idx="5">
                  <c:v>3.9830000000000001</c:v>
                </c:pt>
                <c:pt idx="8">
                  <c:v>4.782</c:v>
                </c:pt>
                <c:pt idx="9">
                  <c:v>10.271999999999998</c:v>
                </c:pt>
                <c:pt idx="10">
                  <c:v>12.574999999999999</c:v>
                </c:pt>
                <c:pt idx="11">
                  <c:v>18.368000000000002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AC-4930-9D6C-D95E893C0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14"/>
        <c:axId val="124876288"/>
        <c:axId val="124877824"/>
        <c:extLst xmlns:c16r2="http://schemas.microsoft.com/office/drawing/2015/06/chart"/>
      </c:barChart>
      <c:catAx>
        <c:axId val="12487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9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877824"/>
        <c:crosses val="autoZero"/>
        <c:auto val="1"/>
        <c:lblAlgn val="ctr"/>
        <c:lblOffset val="100"/>
        <c:noMultiLvlLbl val="0"/>
      </c:catAx>
      <c:valAx>
        <c:axId val="124877824"/>
        <c:scaling>
          <c:orientation val="minMax"/>
          <c:max val="1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8762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636810184385192"/>
          <c:y val="0.86898364367593106"/>
          <c:w val="0.30726379631229622"/>
          <c:h val="8.50512926678846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куб.</a:t>
            </a:r>
            <a:r>
              <a:rPr lang="ru-RU" sz="2400" baseline="0" dirty="0"/>
              <a:t> м</a:t>
            </a:r>
          </a:p>
        </c:rich>
      </c:tx>
      <c:layout>
        <c:manualLayout>
          <c:xMode val="edge"/>
          <c:yMode val="edge"/>
          <c:x val="0.4917845981601914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#,##0.000</c:formatCode>
                <c:ptCount val="12"/>
                <c:pt idx="0">
                  <c:v>3.375</c:v>
                </c:pt>
                <c:pt idx="1">
                  <c:v>3.375</c:v>
                </c:pt>
                <c:pt idx="2">
                  <c:v>3.375</c:v>
                </c:pt>
                <c:pt idx="3">
                  <c:v>3.375</c:v>
                </c:pt>
                <c:pt idx="4">
                  <c:v>3.375</c:v>
                </c:pt>
                <c:pt idx="5">
                  <c:v>3.375</c:v>
                </c:pt>
                <c:pt idx="6">
                  <c:v>3.375</c:v>
                </c:pt>
                <c:pt idx="7">
                  <c:v>3.375</c:v>
                </c:pt>
                <c:pt idx="8">
                  <c:v>3.375</c:v>
                </c:pt>
                <c:pt idx="9">
                  <c:v>3.375</c:v>
                </c:pt>
                <c:pt idx="10">
                  <c:v>3.375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00-4DCB-9ECA-0229EC583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14"/>
        <c:axId val="124986496"/>
        <c:axId val="124988032"/>
        <c:extLst xmlns:c16r2="http://schemas.microsoft.com/office/drawing/2015/06/chart"/>
      </c:barChart>
      <c:catAx>
        <c:axId val="12498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9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988032"/>
        <c:crossesAt val="0"/>
        <c:auto val="1"/>
        <c:lblAlgn val="ctr"/>
        <c:lblOffset val="100"/>
        <c:noMultiLvlLbl val="0"/>
      </c:catAx>
      <c:valAx>
        <c:axId val="1249880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glow>
                <a:schemeClr val="accent1">
                  <a:alpha val="40000"/>
                </a:schemeClr>
              </a:glow>
            </a:effectLst>
          </c:spPr>
        </c:majorGridlines>
        <c:numFmt formatCode="#,##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98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sz="2400" baseline="0" dirty="0"/>
          </a:p>
        </c:rich>
      </c:tx>
      <c:layout>
        <c:manualLayout>
          <c:xMode val="edge"/>
          <c:yMode val="edge"/>
          <c:x val="0.48772448952624653"/>
          <c:y val="4.0744775967869245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1912489642617844E-2"/>
          <c:y val="0.15853879669877058"/>
          <c:w val="0.90834435788894397"/>
          <c:h val="0.53777385349924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0.00</c:formatCode>
                <c:ptCount val="12"/>
                <c:pt idx="0">
                  <c:v>12048.2</c:v>
                </c:pt>
                <c:pt idx="1">
                  <c:v>15742.58</c:v>
                </c:pt>
                <c:pt idx="2">
                  <c:v>13745.77</c:v>
                </c:pt>
                <c:pt idx="3">
                  <c:v>12637.53</c:v>
                </c:pt>
                <c:pt idx="4">
                  <c:v>12255.95</c:v>
                </c:pt>
                <c:pt idx="5">
                  <c:v>12856.02</c:v>
                </c:pt>
                <c:pt idx="6">
                  <c:v>14916.91</c:v>
                </c:pt>
                <c:pt idx="7">
                  <c:v>13431.02</c:v>
                </c:pt>
                <c:pt idx="8">
                  <c:v>13346.5</c:v>
                </c:pt>
                <c:pt idx="9">
                  <c:v>13716.65</c:v>
                </c:pt>
                <c:pt idx="10">
                  <c:v>12020.2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00-4DCB-9ECA-0229EC583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14"/>
        <c:axId val="125286272"/>
        <c:axId val="125287808"/>
        <c:extLst xmlns:c16r2="http://schemas.microsoft.com/office/drawing/2015/06/chart"/>
      </c:barChart>
      <c:catAx>
        <c:axId val="12528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9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287808"/>
        <c:crossesAt val="0"/>
        <c:auto val="1"/>
        <c:lblAlgn val="ctr"/>
        <c:lblOffset val="100"/>
        <c:noMultiLvlLbl val="0"/>
      </c:catAx>
      <c:valAx>
        <c:axId val="125287808"/>
        <c:scaling>
          <c:orientation val="minMax"/>
          <c:max val="67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glow>
                <a:schemeClr val="accent1">
                  <a:alpha val="40000"/>
                </a:schemeClr>
              </a:glow>
            </a:effectLst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28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sz="2400" baseline="0" dirty="0"/>
          </a:p>
        </c:rich>
      </c:tx>
      <c:layout>
        <c:manualLayout>
          <c:xMode val="edge"/>
          <c:yMode val="edge"/>
          <c:x val="0.48772448952624653"/>
          <c:y val="4.0744775967869245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B6-4ADF-8FAD-A70176198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14"/>
        <c:axId val="125362560"/>
        <c:axId val="125364096"/>
        <c:extLst xmlns:c16r2="http://schemas.microsoft.com/office/drawing/2015/06/chart"/>
      </c:barChart>
      <c:catAx>
        <c:axId val="12536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9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364096"/>
        <c:crossesAt val="0"/>
        <c:auto val="1"/>
        <c:lblAlgn val="ctr"/>
        <c:lblOffset val="100"/>
        <c:noMultiLvlLbl val="0"/>
      </c:catAx>
      <c:valAx>
        <c:axId val="125364096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glow>
                <a:schemeClr val="accent1">
                  <a:alpha val="40000"/>
                </a:schemeClr>
              </a:glo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36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0.07632</cdr:x>
      <cdr:y>0.13958</cdr:y>
    </cdr:from>
    <cdr:to>
      <cdr:x>0.24793</cdr:x>
      <cdr:y>0.41009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7101" y="511520"/>
          <a:ext cx="1342617" cy="991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0.16216</cdr:x>
      <cdr:y>0.14633</cdr:y>
    </cdr:from>
    <cdr:to>
      <cdr:x>0.24324</cdr:x>
      <cdr:y>0.21023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68683" y="536257"/>
          <a:ext cx="634342" cy="234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0.08108</cdr:x>
      <cdr:y>0.15159</cdr:y>
    </cdr:from>
    <cdr:to>
      <cdr:x>0.14865</cdr:x>
      <cdr:y>0.23154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2048" y="512396"/>
          <a:ext cx="360040" cy="270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0.05246</cdr:x>
      <cdr:y>0.0922</cdr:y>
    </cdr:from>
    <cdr:to>
      <cdr:x>0.11688</cdr:x>
      <cdr:y>0.21009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410403" y="337904"/>
          <a:ext cx="504048" cy="432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accent3">
                  <a:lumMod val="50000"/>
                </a:schemeClr>
              </a:solidFill>
            </a:rPr>
            <a:t>0,0</a:t>
          </a:r>
          <a:endParaRPr lang="ru-RU" sz="1800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0.07632</cdr:x>
      <cdr:y>0.13958</cdr:y>
    </cdr:from>
    <cdr:to>
      <cdr:x>0.24793</cdr:x>
      <cdr:y>0.41009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6698" y="4717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0.16216</cdr:x>
      <cdr:y>0.14633</cdr:y>
    </cdr:from>
    <cdr:to>
      <cdr:x>0.24324</cdr:x>
      <cdr:y>0.21023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64096" y="494611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0.08108</cdr:x>
      <cdr:y>0.15159</cdr:y>
    </cdr:from>
    <cdr:to>
      <cdr:x>0.14865</cdr:x>
      <cdr:y>0.23154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2048" y="512396"/>
          <a:ext cx="360040" cy="270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0.37125</cdr:x>
      <cdr:y>0.14159</cdr:y>
    </cdr:from>
    <cdr:to>
      <cdr:x>0.46347</cdr:x>
      <cdr:y>0.21623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188878" y="546338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0.06259</cdr:x>
      <cdr:y>0.03093</cdr:y>
    </cdr:from>
    <cdr:to>
      <cdr:x>0.17263</cdr:x>
      <cdr:y>0.14289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532466" y="119335"/>
          <a:ext cx="936104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accent3">
                  <a:lumMod val="50000"/>
                </a:schemeClr>
              </a:solidFill>
            </a:rPr>
            <a:t>0,0</a:t>
          </a:r>
          <a:r>
            <a:rPr lang="ru-RU" sz="1800" dirty="0" smtClean="0">
              <a:solidFill>
                <a:schemeClr val="accent3">
                  <a:lumMod val="50000"/>
                </a:schemeClr>
              </a:solidFill>
            </a:rPr>
            <a:t> </a:t>
          </a:r>
          <a:endParaRPr lang="ru-RU" sz="1800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0.33981</cdr:x>
      <cdr:y>0.17428</cdr:y>
    </cdr:from>
    <cdr:to>
      <cdr:x>0.42975</cdr:x>
      <cdr:y>0.25577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960742" y="607132"/>
          <a:ext cx="783674" cy="283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0.13223</cdr:x>
      <cdr:y>0.06193</cdr:y>
    </cdr:from>
    <cdr:to>
      <cdr:x>0.23967</cdr:x>
      <cdr:y>0.18595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152128" y="215721"/>
          <a:ext cx="936104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accent3">
                  <a:lumMod val="50000"/>
                </a:schemeClr>
              </a:solidFill>
            </a:rPr>
            <a:t>0,0</a:t>
          </a:r>
          <a:r>
            <a:rPr lang="ru-RU" sz="1800" dirty="0" smtClean="0">
              <a:solidFill>
                <a:schemeClr val="accent3">
                  <a:lumMod val="50000"/>
                </a:schemeClr>
              </a:solidFill>
            </a:rPr>
            <a:t> </a:t>
          </a:r>
          <a:endParaRPr lang="ru-RU" sz="1800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0.07445</cdr:x>
      <cdr:y>0.07776</cdr:y>
    </cdr:from>
    <cdr:to>
      <cdr:x>0.18386</cdr:x>
      <cdr:y>0.18201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637034" y="322292"/>
          <a:ext cx="936104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accent3">
                  <a:lumMod val="50000"/>
                </a:schemeClr>
              </a:solidFill>
            </a:rPr>
            <a:t>0,0</a:t>
          </a:r>
          <a:r>
            <a:rPr lang="ru-RU" sz="1800" dirty="0" smtClean="0">
              <a:solidFill>
                <a:schemeClr val="accent3">
                  <a:lumMod val="50000"/>
                </a:schemeClr>
              </a:solidFill>
            </a:rPr>
            <a:t> </a:t>
          </a:r>
          <a:endParaRPr lang="ru-RU" sz="1800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0.07699</cdr:x>
      <cdr:y>0.10183</cdr:y>
    </cdr:from>
    <cdr:to>
      <cdr:x>0.18178</cdr:x>
      <cdr:y>0.21974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87834" y="373092"/>
          <a:ext cx="936104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accent3">
                  <a:lumMod val="50000"/>
                </a:schemeClr>
              </a:solidFill>
            </a:rPr>
            <a:t>0,0</a:t>
          </a:r>
          <a:r>
            <a:rPr lang="ru-RU" sz="1800" dirty="0" smtClean="0">
              <a:solidFill>
                <a:schemeClr val="accent3">
                  <a:lumMod val="50000"/>
                </a:schemeClr>
              </a:solidFill>
            </a:rPr>
            <a:t> </a:t>
          </a:r>
          <a:endParaRPr lang="ru-RU" sz="1800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0.16043</cdr:x>
      <cdr:y>0.0385</cdr:y>
    </cdr:from>
    <cdr:to>
      <cdr:x>0.24039</cdr:x>
      <cdr:y>0.11646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1444814" y="141075"/>
          <a:ext cx="720080" cy="285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0.08202</cdr:x>
      <cdr:y>0.10458</cdr:y>
    </cdr:from>
    <cdr:to>
      <cdr:x>0.18597</cdr:x>
      <cdr:y>0.21117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738634" y="423892"/>
          <a:ext cx="936104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accent3">
                  <a:lumMod val="50000"/>
                </a:schemeClr>
              </a:solidFill>
            </a:rPr>
            <a:t>0,0</a:t>
          </a:r>
          <a:r>
            <a:rPr lang="ru-RU" sz="1800" dirty="0" smtClean="0">
              <a:solidFill>
                <a:schemeClr val="accent3">
                  <a:lumMod val="50000"/>
                </a:schemeClr>
              </a:solidFill>
            </a:rPr>
            <a:t> </a:t>
          </a:r>
          <a:endParaRPr lang="ru-RU" sz="1800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0.16043</cdr:x>
      <cdr:y>0.0385</cdr:y>
    </cdr:from>
    <cdr:to>
      <cdr:x>0.24039</cdr:x>
      <cdr:y>0.11646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1444814" y="141075"/>
          <a:ext cx="720080" cy="285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0.04849</cdr:x>
      <cdr:y>0.0618</cdr:y>
    </cdr:from>
    <cdr:to>
      <cdr:x>0.15244</cdr:x>
      <cdr:y>0.17972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436702" y="226438"/>
          <a:ext cx="936104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accent3">
                  <a:lumMod val="50000"/>
                </a:schemeClr>
              </a:solidFill>
            </a:rPr>
            <a:t>0,0</a:t>
          </a:r>
          <a:r>
            <a:rPr lang="ru-RU" sz="1800" dirty="0" smtClean="0">
              <a:solidFill>
                <a:schemeClr val="accent3">
                  <a:lumMod val="50000"/>
                </a:schemeClr>
              </a:solidFill>
            </a:rPr>
            <a:t> </a:t>
          </a:r>
          <a:endParaRPr lang="ru-RU" sz="1800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9"/>
          </a:xfrm>
          <a:prstGeom prst="rect">
            <a:avLst/>
          </a:prstGeom>
        </p:spPr>
        <p:txBody>
          <a:bodyPr vert="horz" lIns="91020" tIns="45510" rIns="91020" bIns="455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9"/>
          </a:xfrm>
          <a:prstGeom prst="rect">
            <a:avLst/>
          </a:prstGeom>
        </p:spPr>
        <p:txBody>
          <a:bodyPr vert="horz" lIns="91020" tIns="45510" rIns="91020" bIns="45510" rtlCol="0"/>
          <a:lstStyle>
            <a:lvl1pPr algn="r">
              <a:defRPr sz="1200"/>
            </a:lvl1pPr>
          </a:lstStyle>
          <a:p>
            <a:fld id="{E52700B6-EA6D-4F82-BEDD-08F9AD1245DC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0" tIns="45510" rIns="91020" bIns="455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51221"/>
            <a:ext cx="5438140" cy="3887360"/>
          </a:xfrm>
          <a:prstGeom prst="rect">
            <a:avLst/>
          </a:prstGeom>
        </p:spPr>
        <p:txBody>
          <a:bodyPr vert="horz" lIns="91020" tIns="45510" rIns="91020" bIns="4551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8"/>
          </a:xfrm>
          <a:prstGeom prst="rect">
            <a:avLst/>
          </a:prstGeom>
        </p:spPr>
        <p:txBody>
          <a:bodyPr vert="horz" lIns="91020" tIns="45510" rIns="91020" bIns="455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8"/>
          </a:xfrm>
          <a:prstGeom prst="rect">
            <a:avLst/>
          </a:prstGeom>
        </p:spPr>
        <p:txBody>
          <a:bodyPr vert="horz" lIns="91020" tIns="45510" rIns="91020" bIns="45510" rtlCol="0" anchor="b"/>
          <a:lstStyle>
            <a:lvl1pPr algn="r">
              <a:defRPr sz="1200"/>
            </a:lvl1pPr>
          </a:lstStyle>
          <a:p>
            <a:fld id="{F78F6F75-6787-405A-8548-E79B8048E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0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F6F75-6787-405A-8548-E79B8048EB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51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F6F75-6787-405A-8548-E79B8048EB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4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F6F75-6787-405A-8548-E79B8048EB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54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F6F75-6787-405A-8548-E79B8048EB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86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F6F75-6787-405A-8548-E79B8048EB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355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F6F75-6787-405A-8548-E79B8048EB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49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F6F75-6787-405A-8548-E79B8048EB8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B21D4-FB13-44D7-98DE-E48F04A808B6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0F0DF-2C21-400C-BBBA-D244BB5CD2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869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B02B9-AFA0-4319-9C89-A77976432387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553BD-A261-49F4-8E1C-E8877288AC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737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C8E3-9ADB-4E94-9787-137DC1FEFDE1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211A0-A6DD-403A-BD25-63D1D4A83F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165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17748-739C-41F6-9651-152BCA6B5BBF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B9095-9A80-4547-85B0-CE53E8F132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823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E7BBD-275F-4DD5-8B3D-DBFA41E4C703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32495-5471-4D90-9CD3-70854765CD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264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45FEE-0D85-4B8B-9289-B54CBEFE9227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20B17-3D52-4582-A09B-E788B09547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376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E720E-8C93-4790-B11F-81E7BE1C0744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C4E87-B705-4908-A55F-C4874AF832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086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2FDC-590C-4BBF-BC83-E2D785475C18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FC62F-AD63-4122-B8AC-F895089F49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205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DCC0-4576-4ACF-8018-A1F57692CD54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AB4CF-1AB9-4F00-BF3C-3FDC6037B4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710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0BA3-E1BC-4780-84EB-E9640F0C8376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B9812-C03C-4B6B-B33D-555B3AB1D0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74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F0D6F-5501-4464-8226-C25C2F44837A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D8E4F-0A95-4C15-9A84-2DE442FBFA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4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DE5B3A-F408-4BC0-B3EA-B27DC0A1BF04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8BBEB8A-EE96-4DDE-B7E2-335E25E6AF0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63750" y="4941888"/>
            <a:ext cx="80645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400" b="1" dirty="0">
                <a:solidFill>
                  <a:srgbClr val="3333CC"/>
                </a:solidFill>
                <a:latin typeface="+mn-lt"/>
              </a:rPr>
              <a:t>Бережливое производство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2314" y="6237289"/>
            <a:ext cx="8135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>КОНЦЕПЦИЯ  «БЕРЕЖЛИВЫЙ РЕГИОН»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95600" y="2132856"/>
            <a:ext cx="1492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 здания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20136" y="1772816"/>
            <a:ext cx="47525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Год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постройки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здания: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ул. Гастелло,д.35 - 1983г.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ул. Ленина, д.6 - 1965г.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Общая площадь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здания: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Занимаемая площадь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учреждением:455,42   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(в том числе 442,7м²ул. Гастелло, д.35 и   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12,72 м² ул. Ленина, д.6)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Этажность: первый этаж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Количество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сотрудников: 55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368" y="220810"/>
            <a:ext cx="11017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АВТОНОМНОЕ УЧРЕЖДЕНИЕ «ЦЕНТР КОМПЛЕКСНОГО ОБСЛУЖИВАНИЯ МУНИЦИПАЛЬНЫХ УЧРЕЖДЕНИЙ СОВЕТСКОГО РАЙОНА  «СФЕРА» 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C:\Users\Инженер-энергетик\Desktop\172794102229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1" y="805585"/>
            <a:ext cx="6521001" cy="410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:\БЕРЕЖЛИВЫЙ МЕТР\Кран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0" y="260648"/>
            <a:ext cx="2879725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991544" y="142449"/>
            <a:ext cx="8064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4400" b="1" dirty="0">
                <a:solidFill>
                  <a:srgbClr val="3333CC"/>
                </a:solidFill>
              </a:rPr>
              <a:t>Водоснабжение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23392" y="3284984"/>
            <a:ext cx="18704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140</a:t>
            </a:r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,502</a:t>
            </a:r>
            <a:endParaRPr lang="ru-RU" alt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куб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r>
              <a:rPr lang="en-US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м.</a:t>
            </a:r>
          </a:p>
          <a:p>
            <a:pPr algn="ctr"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12583,83 </a:t>
            </a:r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руб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4333244" y="980728"/>
            <a:ext cx="73793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Январь - </a:t>
            </a:r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Декабрь</a:t>
            </a:r>
            <a:endParaRPr lang="ru-RU" alt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2024 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175061068"/>
              </p:ext>
            </p:extLst>
          </p:nvPr>
        </p:nvGraphicFramePr>
        <p:xfrm>
          <a:off x="3647728" y="2276872"/>
          <a:ext cx="7823650" cy="366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5839115" y="210345"/>
            <a:ext cx="4175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3333CC"/>
                </a:solidFill>
              </a:rPr>
              <a:t>Водоотведение</a:t>
            </a:r>
          </a:p>
        </p:txBody>
      </p:sp>
      <p:pic>
        <p:nvPicPr>
          <p:cNvPr id="4104" name="Picture 2" descr="E:\БЕРЕЖЛИВЫЙ МЕТР\g4679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10345"/>
            <a:ext cx="2560638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990209520"/>
              </p:ext>
            </p:extLst>
          </p:nvPr>
        </p:nvGraphicFramePr>
        <p:xfrm>
          <a:off x="3215680" y="2437785"/>
          <a:ext cx="8507008" cy="3858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51384" y="3212976"/>
            <a:ext cx="18704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140,937 </a:t>
            </a:r>
            <a:endParaRPr lang="ru-RU" alt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куб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r>
              <a:rPr lang="en-US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м.</a:t>
            </a:r>
          </a:p>
          <a:p>
            <a:pPr algn="ctr"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11041,95</a:t>
            </a:r>
            <a:endParaRPr lang="ru-RU" alt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руб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4333244" y="980728"/>
            <a:ext cx="73793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Январь - </a:t>
            </a:r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Декабрь</a:t>
            </a:r>
            <a:endParaRPr lang="ru-RU" alt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2024 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БЕРЕЖЛИВЫЙ МЕТР\g4777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36" y="352119"/>
            <a:ext cx="165576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087938" y="404814"/>
            <a:ext cx="48958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3333CC"/>
                </a:solidFill>
              </a:rPr>
              <a:t>Электроснабжение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67993388"/>
              </p:ext>
            </p:extLst>
          </p:nvPr>
        </p:nvGraphicFramePr>
        <p:xfrm>
          <a:off x="2855640" y="2492896"/>
          <a:ext cx="8712968" cy="348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23392" y="3459211"/>
            <a:ext cx="202010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28792 </a:t>
            </a:r>
            <a:endParaRPr lang="ru-RU" alt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Квт/ч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249822,87</a:t>
            </a:r>
            <a:endParaRPr lang="ru-RU" alt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руб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935760" y="1262182"/>
            <a:ext cx="73793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Январь - </a:t>
            </a:r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Ноябрь</a:t>
            </a:r>
            <a:endParaRPr lang="ru-RU" alt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2024 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БЕРЕЖЛИВЫЙ МЕТР\g4886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3" y="404814"/>
            <a:ext cx="244792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5663952" y="153228"/>
            <a:ext cx="43195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3333CC"/>
                </a:solidFill>
              </a:rPr>
              <a:t>Теплоснабжение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98974461"/>
              </p:ext>
            </p:extLst>
          </p:nvPr>
        </p:nvGraphicFramePr>
        <p:xfrm>
          <a:off x="3287688" y="2204864"/>
          <a:ext cx="8556166" cy="4144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23392" y="3332207"/>
            <a:ext cx="19537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111,563</a:t>
            </a:r>
            <a:endParaRPr lang="ru-RU" alt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Г.кал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286953,59 </a:t>
            </a:r>
            <a:endParaRPr lang="ru-RU" alt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руб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134056" y="1028333"/>
            <a:ext cx="73793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Январь - </a:t>
            </a:r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Декабрь</a:t>
            </a:r>
            <a:endParaRPr lang="ru-RU" alt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2024 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БЕРЕЖЛИВЫЙ МЕТР\g4949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5" y="404814"/>
            <a:ext cx="18732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5798129" y="220236"/>
            <a:ext cx="4175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3333CC"/>
                </a:solidFill>
              </a:rPr>
              <a:t>Вывоз ТКО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5764535"/>
              </p:ext>
            </p:extLst>
          </p:nvPr>
        </p:nvGraphicFramePr>
        <p:xfrm>
          <a:off x="2999656" y="2564904"/>
          <a:ext cx="8933647" cy="366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72" y="990174"/>
            <a:ext cx="836556" cy="836556"/>
          </a:xfrm>
          <a:prstGeom prst="rect">
            <a:avLst/>
          </a:prstGeom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63699" y="3460324"/>
            <a:ext cx="18704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37,125 </a:t>
            </a:r>
            <a:endParaRPr lang="ru-RU" alt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куб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r>
              <a:rPr lang="en-US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м.</a:t>
            </a:r>
          </a:p>
          <a:p>
            <a:pPr algn="ctr"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37617,50 </a:t>
            </a:r>
            <a:endParaRPr lang="ru-RU" alt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руб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4295800" y="1124744"/>
            <a:ext cx="73793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Январь - </a:t>
            </a:r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Ноябрь</a:t>
            </a:r>
            <a:endParaRPr lang="ru-RU" alt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2024 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5375920" y="86160"/>
            <a:ext cx="4175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3333CC"/>
                </a:solidFill>
              </a:rPr>
              <a:t>Связь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623002"/>
              </p:ext>
            </p:extLst>
          </p:nvPr>
        </p:nvGraphicFramePr>
        <p:xfrm>
          <a:off x="2960655" y="2087699"/>
          <a:ext cx="9005654" cy="405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04814"/>
            <a:ext cx="2349140" cy="2349140"/>
          </a:xfrm>
          <a:prstGeom prst="rect">
            <a:avLst/>
          </a:prstGeom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79376" y="4114398"/>
            <a:ext cx="20882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146717,33</a:t>
            </a:r>
            <a:endParaRPr lang="ru-RU" alt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руб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3935760" y="908720"/>
            <a:ext cx="73793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Январь - </a:t>
            </a:r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Ноябрь</a:t>
            </a:r>
            <a:endParaRPr lang="ru-RU" alt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2024 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7320136" y="1988840"/>
            <a:ext cx="792088" cy="4978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руб.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1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5721190" y="0"/>
            <a:ext cx="4175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3333CC"/>
                </a:solidFill>
              </a:rPr>
              <a:t>Макулатура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8" y="504440"/>
            <a:ext cx="2344812" cy="2344812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627315920"/>
              </p:ext>
            </p:extLst>
          </p:nvPr>
        </p:nvGraphicFramePr>
        <p:xfrm>
          <a:off x="2924150" y="2564904"/>
          <a:ext cx="9005654" cy="366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638554" y="3429000"/>
            <a:ext cx="18704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0,0 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кг.</a:t>
            </a:r>
            <a:r>
              <a:rPr lang="en-US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0,0 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руб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119062" y="769937"/>
            <a:ext cx="73793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Январь - </a:t>
            </a:r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Декабрь</a:t>
            </a:r>
            <a:endParaRPr lang="ru-RU" alt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2024 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7608168" y="1843947"/>
            <a:ext cx="699516" cy="4978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кг.</a:t>
            </a:r>
          </a:p>
        </p:txBody>
      </p:sp>
    </p:spTree>
    <p:extLst>
      <p:ext uri="{BB962C8B-B14F-4D97-AF65-F5344CB8AC3E}">
        <p14:creationId xmlns:p14="http://schemas.microsoft.com/office/powerpoint/2010/main" val="1401327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ListForm</Display>
  <Edit>ListForm</Edit>
  <New>ListForm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tem" ma:contentTypeID="0x01" ma:contentTypeVersion="0" ma:contentTypeDescription="Create a new list item." ma:contentTypeScope="" ma:versionID="dc70080a284f3006dbd519a6b5b86d13">
  <xsd:schema xmlns:xsd="http://www.w3.org/2001/XMLSchema" xmlns:p="http://schemas.microsoft.com/office/2006/metadata/properties" targetNamespace="http://schemas.microsoft.com/office/2006/metadata/properties" ma:root="true" ma:fieldsID="7dc4182b3f328c7943409d9fc4394a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30A95E1-0ADA-40CD-87A2-31A117017D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3865B0-0097-464E-AE31-3CDBCAD21ACC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0C61330-3394-4101-B426-664EDEE24A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22458</TotalTime>
  <Words>139</Words>
  <Application>Microsoft Office PowerPoint</Application>
  <PresentationFormat>Произвольный</PresentationFormat>
  <Paragraphs>94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Мигунов Константин Геннадьевич</dc:creator>
  <cp:lastModifiedBy>User</cp:lastModifiedBy>
  <cp:revision>1102</cp:revision>
  <cp:lastPrinted>2024-07-18T07:07:22Z</cp:lastPrinted>
  <dcterms:created xsi:type="dcterms:W3CDTF">2019-03-11T09:25:28Z</dcterms:created>
  <dcterms:modified xsi:type="dcterms:W3CDTF">2024-12-18T05:40:24Z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Неудаляемый файл">
    <vt:lpwstr>1</vt:lpwstr>
  </property>
  <property fmtid="{D5CDD505-2E9C-101B-9397-08002B2CF9AE}" pid="3" name="ContentTypeId">
    <vt:lpwstr>0x01</vt:lpwstr>
  </property>
  <property fmtid="{D5CDD505-2E9C-101B-9397-08002B2CF9AE}" pid="4" name="�����������_x0020_����">
    <vt:bool>false</vt:bool>
  </property>
</Properties>
</file>